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7" r:id="rId2"/>
    <p:sldId id="260" r:id="rId3"/>
    <p:sldId id="263" r:id="rId4"/>
    <p:sldId id="264" r:id="rId5"/>
    <p:sldId id="265" r:id="rId6"/>
    <p:sldId id="259" r:id="rId7"/>
    <p:sldId id="268" r:id="rId8"/>
    <p:sldId id="270" r:id="rId9"/>
    <p:sldId id="267" r:id="rId10"/>
    <p:sldId id="271" r:id="rId11"/>
    <p:sldId id="278" r:id="rId12"/>
    <p:sldId id="273" r:id="rId13"/>
    <p:sldId id="274" r:id="rId14"/>
    <p:sldId id="275" r:id="rId15"/>
    <p:sldId id="262" r:id="rId16"/>
    <p:sldId id="279" r:id="rId17"/>
    <p:sldId id="276" r:id="rId18"/>
  </p:sldIdLst>
  <p:sldSz cx="9144000" cy="6858000" type="screen4x3"/>
  <p:notesSz cx="6797675" cy="9872663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0F8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025" autoAdjust="0"/>
    <p:restoredTop sz="96866" autoAdjust="0"/>
  </p:normalViewPr>
  <p:slideViewPr>
    <p:cSldViewPr>
      <p:cViewPr varScale="1">
        <p:scale>
          <a:sx n="132" d="100"/>
          <a:sy n="132" d="100"/>
        </p:scale>
        <p:origin x="1728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 altLang="nl-NL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689515"/>
            <a:ext cx="5438140" cy="4442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opmaakprofielen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945659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 altLang="nl-NL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377316"/>
            <a:ext cx="2945659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7B38E66-B7B6-4629-BFA5-F9051F85E468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53536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CAE474-0B86-4E83-BE71-69376DF2366D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268997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E82A2-D5D0-4E72-950D-0E6235506AF5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81237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2C985-D66D-4D71-A7C9-A61440443BD8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968997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C8C13-66C1-4C61-A453-ADDC90E90DC0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37115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4130BD-F52E-4727-919F-5850F9F662D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595396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F51F36-807D-47BA-969C-42D7F188E178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236385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F174B5-6CE7-43CE-8281-A044234D0A30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721388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3DBA0-694A-4187-9BF5-7D5D5D38B19D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0439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9E9140-5705-4678-B079-89032124D055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3336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DFBD0F-A2D9-48BB-9262-95AB4F6BAABD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45079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alt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EAC06-3ACA-4D04-921B-3DAF99C9362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189825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opmaakprofielen van de modeltekst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 alt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 alt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DA54749-6927-485A-ABA6-A94A1F52FD51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23888" y="1124745"/>
            <a:ext cx="7886700" cy="2664296"/>
          </a:xfrm>
        </p:spPr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Ondernemings</a:t>
            </a:r>
            <a:r>
              <a:rPr lang="nl-NL" dirty="0">
                <a:solidFill>
                  <a:srgbClr val="003399"/>
                </a:solidFill>
              </a:rPr>
              <a:t>r</a:t>
            </a:r>
            <a:r>
              <a:rPr lang="nl-NL" dirty="0" smtClean="0">
                <a:solidFill>
                  <a:srgbClr val="003399"/>
                </a:solidFill>
              </a:rPr>
              <a:t>aad</a:t>
            </a:r>
            <a:br>
              <a:rPr lang="nl-NL" dirty="0" smtClean="0">
                <a:solidFill>
                  <a:srgbClr val="003399"/>
                </a:solidFill>
              </a:rPr>
            </a:br>
            <a:r>
              <a:rPr lang="nl-NL" sz="4000" dirty="0" smtClean="0">
                <a:solidFill>
                  <a:srgbClr val="003399"/>
                </a:solidFill>
              </a:rPr>
              <a:t>IGSD </a:t>
            </a:r>
            <a:r>
              <a:rPr lang="nl-NL" sz="4000" dirty="0">
                <a:solidFill>
                  <a:srgbClr val="003399"/>
                </a:solidFill>
              </a:rPr>
              <a:t>S</a:t>
            </a:r>
            <a:r>
              <a:rPr lang="nl-NL" sz="4000" dirty="0" smtClean="0">
                <a:solidFill>
                  <a:srgbClr val="003399"/>
                </a:solidFill>
              </a:rPr>
              <a:t>teenwijkerland &amp; </a:t>
            </a:r>
            <a:r>
              <a:rPr lang="nl-NL" sz="4000" dirty="0">
                <a:solidFill>
                  <a:srgbClr val="003399"/>
                </a:solidFill>
              </a:rPr>
              <a:t>W</a:t>
            </a:r>
            <a:r>
              <a:rPr lang="nl-NL" sz="4000" dirty="0" smtClean="0">
                <a:solidFill>
                  <a:srgbClr val="003399"/>
                </a:solidFill>
              </a:rPr>
              <a:t>esterveld </a:t>
            </a:r>
            <a:endParaRPr lang="nl-NL" sz="4000" dirty="0">
              <a:solidFill>
                <a:srgbClr val="003399"/>
              </a:solidFill>
            </a:endParaRP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>
          <a:xfrm>
            <a:off x="623888" y="4627289"/>
            <a:ext cx="7886700" cy="1500187"/>
          </a:xfrm>
        </p:spPr>
        <p:txBody>
          <a:bodyPr/>
          <a:lstStyle/>
          <a:p>
            <a:endParaRPr lang="nl-NL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40" y="4589463"/>
            <a:ext cx="8331076" cy="1575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317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Investeren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Een nieuwe start kost geld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Een organisatie onderhouden kost geld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Ja, en een sociale dienst kost geld</a:t>
            </a:r>
          </a:p>
          <a:p>
            <a:endParaRPr lang="nl-NL" dirty="0">
              <a:solidFill>
                <a:srgbClr val="003399"/>
              </a:solidFill>
            </a:endParaRPr>
          </a:p>
          <a:p>
            <a:r>
              <a:rPr lang="nl-NL" dirty="0" smtClean="0">
                <a:solidFill>
                  <a:srgbClr val="003399"/>
                </a:solidFill>
              </a:rPr>
              <a:t>Maar dit plan levert ook iets op!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Niets doen is geen optie!</a:t>
            </a:r>
          </a:p>
          <a:p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0" y="6563464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221088"/>
            <a:ext cx="1925551" cy="1474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56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Niet investeren geen optie</a:t>
            </a:r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Dan richten wij ons op de korte termijn 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De jaarlijkse kosten zullen toenemen 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Geen aansluiting bij de regio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Wie wordt de 6</a:t>
            </a:r>
            <a:r>
              <a:rPr lang="nl-NL" baseline="30000" dirty="0" smtClean="0">
                <a:solidFill>
                  <a:srgbClr val="003399"/>
                </a:solidFill>
              </a:rPr>
              <a:t>e</a:t>
            </a:r>
            <a:r>
              <a:rPr lang="nl-NL" dirty="0" smtClean="0">
                <a:solidFill>
                  <a:srgbClr val="003399"/>
                </a:solidFill>
              </a:rPr>
              <a:t> directeur van de IGSD/ NWG? </a:t>
            </a:r>
            <a:r>
              <a:rPr lang="nl-NL" sz="1800" dirty="0" smtClean="0">
                <a:solidFill>
                  <a:srgbClr val="003399"/>
                </a:solidFill>
              </a:rPr>
              <a:t>We zitten nu, in afwachting van het plan, ook zonder directeur</a:t>
            </a:r>
            <a:endParaRPr lang="nl-NL" sz="1800" dirty="0">
              <a:solidFill>
                <a:srgbClr val="003399"/>
              </a:solidFill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6563464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4293096"/>
            <a:ext cx="2282180" cy="1878624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5005540"/>
            <a:ext cx="2207772" cy="89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56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2016</a:t>
            </a:r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Wij staan nu als organisaties stil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Hebben vier jaar ellende gehad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Wij willen aan de slag!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Wij willen gehoord worden!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Wij willen gesteund worden!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Wij willen af van het onjuiste imago!</a:t>
            </a:r>
          </a:p>
          <a:p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2492896"/>
            <a:ext cx="1684878" cy="1743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94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Onze bonus!</a:t>
            </a:r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Wij staan te popelen om van start te gaan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Met de klant en door de klant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Met en deels door de ondernemers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In de regio en mogelijk ook daar buiten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Wij willen aan de slag met </a:t>
            </a:r>
            <a:r>
              <a:rPr lang="nl-NL" dirty="0" smtClean="0">
                <a:solidFill>
                  <a:srgbClr val="FF0000"/>
                </a:solidFill>
              </a:rPr>
              <a:t>Het Plan van Aanpak!</a:t>
            </a:r>
            <a:r>
              <a:rPr lang="nl-NL" dirty="0" smtClean="0">
                <a:solidFill>
                  <a:srgbClr val="003399"/>
                </a:solidFill>
              </a:rPr>
              <a:t> Samen met Gerrit van </a:t>
            </a:r>
            <a:r>
              <a:rPr lang="nl-NL" dirty="0" err="1" smtClean="0">
                <a:solidFill>
                  <a:srgbClr val="003399"/>
                </a:solidFill>
              </a:rPr>
              <a:t>Hofwegen</a:t>
            </a:r>
            <a:r>
              <a:rPr lang="nl-NL" dirty="0" smtClean="0">
                <a:solidFill>
                  <a:srgbClr val="003399"/>
                </a:solidFill>
              </a:rPr>
              <a:t>, het DB, MT, personeel, ondernemers en de klant</a:t>
            </a:r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pic>
        <p:nvPicPr>
          <p:cNvPr id="5" name="Tijdelijke aanduiding voor inhoud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660232" y="102897"/>
            <a:ext cx="1512168" cy="1518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251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Maak het verschil!</a:t>
            </a:r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Stap over de schaduw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Stap over oud zeer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Durf vooruit te denken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Durf vertrouwen uit te spreken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Maak het verschil!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Ga voor uw burgers staan!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Geef die klap – geef uw stem </a:t>
            </a:r>
            <a:endParaRPr lang="nl-NL" dirty="0">
              <a:solidFill>
                <a:srgbClr val="003399"/>
              </a:solidFill>
            </a:endParaRP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4077072"/>
            <a:ext cx="2395604" cy="2601476"/>
          </a:xfrm>
          <a:prstGeom prst="rect">
            <a:avLst/>
          </a:prstGeom>
        </p:spPr>
      </p:pic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5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Raad, maak het verschil! </a:t>
            </a:r>
            <a:endParaRPr lang="nl-NL" dirty="0">
              <a:solidFill>
                <a:srgbClr val="003399"/>
              </a:solidFill>
            </a:endParaRPr>
          </a:p>
        </p:txBody>
      </p:sp>
      <p:pic>
        <p:nvPicPr>
          <p:cNvPr id="4" name="Afbeelding 3" descr="cid:image001.png@01D0F44A.2945C56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348880"/>
            <a:ext cx="4464496" cy="1080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6" descr="LogoStwijk2011_rgb digitale toepassingen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740074"/>
            <a:ext cx="2880320" cy="985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553044"/>
            <a:ext cx="2592288" cy="1756276"/>
          </a:xfrm>
          <a:prstGeom prst="rect">
            <a:avLst/>
          </a:prstGeom>
        </p:spPr>
      </p:pic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0151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Gemeenteraad</a:t>
            </a:r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Ik wil u bedanken voor uw inzet 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Uw zorgvuldigheid 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En betrokkenheid</a:t>
            </a:r>
          </a:p>
          <a:p>
            <a:endParaRPr lang="nl-NL" dirty="0">
              <a:solidFill>
                <a:srgbClr val="003399"/>
              </a:solidFill>
            </a:endParaRPr>
          </a:p>
          <a:p>
            <a:r>
              <a:rPr lang="nl-NL" dirty="0" smtClean="0">
                <a:solidFill>
                  <a:srgbClr val="003399"/>
                </a:solidFill>
              </a:rPr>
              <a:t>En vertrouw op een toekomst bestendige organisatie 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En uw ondersteuning ten opzichte van de burgers van de gemeente Steenwijkerland</a:t>
            </a:r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6004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Maak het verschil!</a:t>
            </a:r>
            <a:endParaRPr lang="nl-NL" dirty="0">
              <a:solidFill>
                <a:srgbClr val="003399"/>
              </a:solidFill>
            </a:endParaRPr>
          </a:p>
        </p:txBody>
      </p:sp>
      <p:pic>
        <p:nvPicPr>
          <p:cNvPr id="5" name="Tijdelijke aanduiding voor inhoud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448596"/>
            <a:ext cx="6480719" cy="4572692"/>
          </a:xfrm>
        </p:spPr>
      </p:pic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836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 Hoe het (N)ooit begon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800" dirty="0" smtClean="0">
                <a:solidFill>
                  <a:srgbClr val="003399"/>
                </a:solidFill>
              </a:rPr>
              <a:t>Adviezen directeuren IGSD – NWG</a:t>
            </a:r>
            <a:r>
              <a:rPr lang="nl-NL" sz="1200" dirty="0">
                <a:solidFill>
                  <a:srgbClr val="003399"/>
                </a:solidFill>
              </a:rPr>
              <a:t> 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</a:rPr>
              <a:t>in de wind geslagen</a:t>
            </a:r>
          </a:p>
          <a:p>
            <a:r>
              <a:rPr lang="nl-NL" sz="2800" dirty="0" smtClean="0">
                <a:solidFill>
                  <a:srgbClr val="003399"/>
                </a:solidFill>
              </a:rPr>
              <a:t>Advies Deloitte 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</a:rPr>
              <a:t>naast </a:t>
            </a:r>
            <a:r>
              <a:rPr lang="nl-NL" sz="1600" smtClean="0">
                <a:solidFill>
                  <a:schemeClr val="accent1">
                    <a:lumMod val="75000"/>
                  </a:schemeClr>
                </a:solidFill>
              </a:rPr>
              <a:t>zich neergelegd</a:t>
            </a:r>
            <a:r>
              <a:rPr lang="nl-NL" sz="2800" smtClean="0">
                <a:solidFill>
                  <a:srgbClr val="003399"/>
                </a:solidFill>
              </a:rPr>
              <a:t> </a:t>
            </a:r>
            <a:endParaRPr lang="nl-NL" sz="2800" dirty="0" smtClean="0">
              <a:solidFill>
                <a:srgbClr val="003399"/>
              </a:solidFill>
            </a:endParaRPr>
          </a:p>
          <a:p>
            <a:r>
              <a:rPr lang="nl-NL" sz="2800" dirty="0" smtClean="0">
                <a:solidFill>
                  <a:srgbClr val="003399"/>
                </a:solidFill>
              </a:rPr>
              <a:t>Rapport Radar 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</a:rPr>
              <a:t>naast zich neergelegd </a:t>
            </a:r>
          </a:p>
          <a:p>
            <a:r>
              <a:rPr lang="nl-NL" sz="2800" dirty="0" smtClean="0">
                <a:solidFill>
                  <a:srgbClr val="003399"/>
                </a:solidFill>
              </a:rPr>
              <a:t>Plan van doen 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</a:rPr>
              <a:t>niet aangenomen</a:t>
            </a:r>
          </a:p>
          <a:p>
            <a:r>
              <a:rPr lang="nl-NL" sz="2800" dirty="0">
                <a:solidFill>
                  <a:srgbClr val="003399"/>
                </a:solidFill>
              </a:rPr>
              <a:t>P</a:t>
            </a:r>
            <a:r>
              <a:rPr lang="nl-NL" sz="2800" dirty="0" smtClean="0">
                <a:solidFill>
                  <a:srgbClr val="003399"/>
                </a:solidFill>
              </a:rPr>
              <a:t>lan samenwerken aan </a:t>
            </a:r>
            <a:r>
              <a:rPr lang="nl-NL" sz="2800" dirty="0" err="1" smtClean="0">
                <a:solidFill>
                  <a:srgbClr val="003399"/>
                </a:solidFill>
              </a:rPr>
              <a:t>samenwerken</a:t>
            </a:r>
            <a:r>
              <a:rPr lang="nl-NL" sz="1600" dirty="0" err="1" smtClean="0">
                <a:solidFill>
                  <a:schemeClr val="accent1">
                    <a:lumMod val="75000"/>
                  </a:schemeClr>
                </a:solidFill>
              </a:rPr>
              <a:t>niet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</a:rPr>
              <a:t> aangenomen </a:t>
            </a:r>
          </a:p>
          <a:p>
            <a:r>
              <a:rPr lang="nl-NL" sz="2800" dirty="0" smtClean="0">
                <a:solidFill>
                  <a:srgbClr val="003399"/>
                </a:solidFill>
              </a:rPr>
              <a:t>Implementatieplan 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</a:rPr>
              <a:t>niet aangenomen</a:t>
            </a:r>
          </a:p>
          <a:p>
            <a:r>
              <a:rPr lang="nl-NL" sz="2800" dirty="0" smtClean="0">
                <a:solidFill>
                  <a:srgbClr val="003399"/>
                </a:solidFill>
              </a:rPr>
              <a:t>Commercieel plan </a:t>
            </a:r>
            <a:r>
              <a:rPr lang="nl-NL" sz="1600" dirty="0" smtClean="0">
                <a:solidFill>
                  <a:schemeClr val="accent1">
                    <a:lumMod val="75000"/>
                  </a:schemeClr>
                </a:solidFill>
              </a:rPr>
              <a:t>niet aangenomen</a:t>
            </a:r>
          </a:p>
          <a:p>
            <a:r>
              <a:rPr lang="nl-NL" sz="2800" dirty="0" smtClean="0">
                <a:solidFill>
                  <a:srgbClr val="003399"/>
                </a:solidFill>
              </a:rPr>
              <a:t>Advies </a:t>
            </a:r>
            <a:r>
              <a:rPr lang="nl-NL" sz="2800" dirty="0" err="1" smtClean="0">
                <a:solidFill>
                  <a:srgbClr val="003399"/>
                </a:solidFill>
              </a:rPr>
              <a:t>Bor</a:t>
            </a:r>
            <a:r>
              <a:rPr lang="nl-NL" sz="2800" dirty="0" smtClean="0">
                <a:solidFill>
                  <a:srgbClr val="003399"/>
                </a:solidFill>
              </a:rPr>
              <a:t> Veen</a:t>
            </a:r>
          </a:p>
          <a:p>
            <a:r>
              <a:rPr lang="nl-NL" sz="2800" i="1" dirty="0" smtClean="0">
                <a:solidFill>
                  <a:srgbClr val="FF0000"/>
                </a:solidFill>
              </a:rPr>
              <a:t>Plan van Aanpak!</a:t>
            </a:r>
          </a:p>
          <a:p>
            <a:pPr marL="0" indent="0">
              <a:buNone/>
            </a:pPr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079206"/>
            <a:ext cx="2458616" cy="245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46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Afgelopen 4 jaar </a:t>
            </a:r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>
                <a:solidFill>
                  <a:srgbClr val="003399"/>
                </a:solidFill>
              </a:rPr>
              <a:t>Afscheid genomen van</a:t>
            </a:r>
          </a:p>
          <a:p>
            <a:pPr marL="0" indent="0">
              <a:buNone/>
            </a:pPr>
            <a:endParaRPr lang="nl-NL" dirty="0" smtClean="0">
              <a:solidFill>
                <a:srgbClr val="003399"/>
              </a:solidFill>
            </a:endParaRPr>
          </a:p>
          <a:p>
            <a:r>
              <a:rPr lang="nl-NL" dirty="0" smtClean="0">
                <a:solidFill>
                  <a:srgbClr val="003399"/>
                </a:solidFill>
              </a:rPr>
              <a:t>Henk Nijmeijer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Koene Pit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Dianne Kortschot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Leo Koopal</a:t>
            </a:r>
            <a:endParaRPr lang="nl-NL" dirty="0">
              <a:solidFill>
                <a:srgbClr val="003399"/>
              </a:solidFill>
            </a:endParaRP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07" y="225218"/>
            <a:ext cx="1886923" cy="1117937"/>
          </a:xfrm>
          <a:prstGeom prst="rect">
            <a:avLst/>
          </a:prstGeom>
        </p:spPr>
      </p:pic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924944"/>
            <a:ext cx="3683871" cy="2183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53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Negatieve Beeldvorming </a:t>
            </a:r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2400" dirty="0" smtClean="0">
                <a:solidFill>
                  <a:srgbClr val="003399"/>
                </a:solidFill>
              </a:rPr>
              <a:t>Hoge afkoopsommen</a:t>
            </a:r>
          </a:p>
          <a:p>
            <a:r>
              <a:rPr lang="nl-NL" sz="2400" dirty="0" smtClean="0">
                <a:solidFill>
                  <a:srgbClr val="003399"/>
                </a:solidFill>
              </a:rPr>
              <a:t>Dure Lease auto’s</a:t>
            </a:r>
          </a:p>
          <a:p>
            <a:r>
              <a:rPr lang="nl-NL" sz="2400" dirty="0" smtClean="0">
                <a:solidFill>
                  <a:srgbClr val="003399"/>
                </a:solidFill>
              </a:rPr>
              <a:t>Moeilijke tot niet uitvoerbare plannen</a:t>
            </a:r>
          </a:p>
          <a:p>
            <a:r>
              <a:rPr lang="nl-NL" sz="2400" dirty="0" smtClean="0">
                <a:solidFill>
                  <a:srgbClr val="003399"/>
                </a:solidFill>
              </a:rPr>
              <a:t>Oud bestuur wat niet voor zijn organisatie stond</a:t>
            </a:r>
          </a:p>
          <a:p>
            <a:r>
              <a:rPr lang="nl-NL" sz="2400" dirty="0" smtClean="0">
                <a:solidFill>
                  <a:srgbClr val="003399"/>
                </a:solidFill>
              </a:rPr>
              <a:t>Personeel on-</a:t>
            </a:r>
            <a:r>
              <a:rPr lang="nl-NL" sz="2400" dirty="0" err="1" smtClean="0">
                <a:solidFill>
                  <a:srgbClr val="003399"/>
                </a:solidFill>
              </a:rPr>
              <a:t>hold</a:t>
            </a:r>
            <a:endParaRPr lang="nl-NL" sz="2400" dirty="0" smtClean="0">
              <a:solidFill>
                <a:srgbClr val="003399"/>
              </a:solidFill>
            </a:endParaRPr>
          </a:p>
          <a:p>
            <a:r>
              <a:rPr lang="nl-NL" sz="2400" dirty="0" smtClean="0">
                <a:solidFill>
                  <a:srgbClr val="003399"/>
                </a:solidFill>
              </a:rPr>
              <a:t>Negatieve persberichten</a:t>
            </a:r>
          </a:p>
          <a:p>
            <a:r>
              <a:rPr lang="nl-NL" sz="2400" dirty="0">
                <a:solidFill>
                  <a:srgbClr val="003399"/>
                </a:solidFill>
              </a:rPr>
              <a:t>Personeel vangt </a:t>
            </a:r>
            <a:r>
              <a:rPr lang="nl-NL" sz="2400" dirty="0" smtClean="0">
                <a:solidFill>
                  <a:srgbClr val="003399"/>
                </a:solidFill>
              </a:rPr>
              <a:t>(negatieve) klappen op</a:t>
            </a:r>
          </a:p>
          <a:p>
            <a:r>
              <a:rPr lang="nl-NL" sz="2400" dirty="0" smtClean="0">
                <a:solidFill>
                  <a:srgbClr val="003399"/>
                </a:solidFill>
              </a:rPr>
              <a:t>Winkel blijft wel open!</a:t>
            </a:r>
          </a:p>
          <a:p>
            <a:r>
              <a:rPr lang="nl-NL" sz="2400" dirty="0" smtClean="0">
                <a:solidFill>
                  <a:srgbClr val="003399"/>
                </a:solidFill>
              </a:rPr>
              <a:t>Klant wordt wel bediend!</a:t>
            </a:r>
          </a:p>
          <a:p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21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dirty="0" smtClean="0">
                <a:solidFill>
                  <a:srgbClr val="003399"/>
                </a:solidFill>
              </a:rPr>
              <a:t>Opdracht Gerrit van </a:t>
            </a:r>
            <a:r>
              <a:rPr lang="nl-NL" sz="3600" dirty="0" err="1" smtClean="0">
                <a:solidFill>
                  <a:srgbClr val="003399"/>
                </a:solidFill>
              </a:rPr>
              <a:t>Hofwegen</a:t>
            </a:r>
            <a:endParaRPr lang="nl-NL" sz="3600" dirty="0">
              <a:solidFill>
                <a:srgbClr val="003399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sz="2000" dirty="0" smtClean="0">
              <a:solidFill>
                <a:srgbClr val="003399"/>
              </a:solidFill>
            </a:endParaRPr>
          </a:p>
          <a:p>
            <a:r>
              <a:rPr lang="nl-NL" dirty="0" smtClean="0">
                <a:solidFill>
                  <a:srgbClr val="003399"/>
                </a:solidFill>
              </a:rPr>
              <a:t>Brengen van Rust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Aansturen IGSD &amp; NWG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Aansturen MT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Samenwerking sub regio’s 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Advies – plan voor bestendige organisaties</a:t>
            </a:r>
            <a:endParaRPr lang="nl-NL" dirty="0">
              <a:solidFill>
                <a:srgbClr val="003399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274638"/>
            <a:ext cx="778098" cy="778098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1268760"/>
            <a:ext cx="1944216" cy="3119945"/>
          </a:xfrm>
          <a:prstGeom prst="rect">
            <a:avLst/>
          </a:prstGeom>
        </p:spPr>
      </p:pic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386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600" dirty="0" smtClean="0">
                <a:solidFill>
                  <a:srgbClr val="003399"/>
                </a:solidFill>
              </a:rPr>
              <a:t>Vertrouwen</a:t>
            </a:r>
            <a:r>
              <a:rPr lang="nl-NL" sz="3600" dirty="0" smtClean="0"/>
              <a:t> </a:t>
            </a:r>
            <a:r>
              <a:rPr lang="nl-NL" sz="3600" dirty="0">
                <a:solidFill>
                  <a:srgbClr val="FF0000"/>
                </a:solidFill>
              </a:rPr>
              <a:t>O</a:t>
            </a:r>
            <a:r>
              <a:rPr lang="nl-NL" sz="3600" dirty="0" smtClean="0">
                <a:solidFill>
                  <a:srgbClr val="FF0000"/>
                </a:solidFill>
              </a:rPr>
              <a:t>ndernemen </a:t>
            </a:r>
            <a:r>
              <a:rPr lang="nl-NL" sz="3600" dirty="0">
                <a:solidFill>
                  <a:srgbClr val="003399"/>
                </a:solidFill>
              </a:rPr>
              <a:t>V</a:t>
            </a:r>
            <a:r>
              <a:rPr lang="nl-NL" sz="3600" dirty="0" smtClean="0">
                <a:solidFill>
                  <a:srgbClr val="003399"/>
                </a:solidFill>
              </a:rPr>
              <a:t>erbinden</a:t>
            </a:r>
            <a:endParaRPr lang="nl-NL" sz="3600" dirty="0">
              <a:solidFill>
                <a:srgbClr val="003399"/>
              </a:solidFill>
            </a:endParaRP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19076" y="1600200"/>
            <a:ext cx="4505847" cy="4525963"/>
          </a:xfrm>
          <a:prstGeom prst="rect">
            <a:avLst/>
          </a:prstGeom>
        </p:spPr>
      </p:pic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639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Organisaties in de startblokken</a:t>
            </a:r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FF0000"/>
                </a:solidFill>
              </a:rPr>
              <a:t>Plan van Aanpak </a:t>
            </a:r>
            <a:r>
              <a:rPr lang="nl-NL" dirty="0" smtClean="0">
                <a:solidFill>
                  <a:srgbClr val="003399"/>
                </a:solidFill>
              </a:rPr>
              <a:t>wordt gedragen door 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Dagelijks &amp; Algemeen Bestuur IGSD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RvC NWG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MT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Beide </a:t>
            </a:r>
            <a:r>
              <a:rPr lang="nl-NL" dirty="0" err="1" smtClean="0">
                <a:solidFill>
                  <a:srgbClr val="003399"/>
                </a:solidFill>
              </a:rPr>
              <a:t>ORén</a:t>
            </a:r>
            <a:endParaRPr lang="nl-NL" dirty="0" smtClean="0">
              <a:solidFill>
                <a:srgbClr val="003399"/>
              </a:solidFill>
            </a:endParaRPr>
          </a:p>
          <a:p>
            <a:r>
              <a:rPr lang="nl-NL" dirty="0" smtClean="0">
                <a:solidFill>
                  <a:srgbClr val="003399"/>
                </a:solidFill>
              </a:rPr>
              <a:t>Gehele personeel</a:t>
            </a:r>
          </a:p>
          <a:p>
            <a:r>
              <a:rPr lang="nl-NL" dirty="0" smtClean="0">
                <a:solidFill>
                  <a:srgbClr val="003399"/>
                </a:solidFill>
              </a:rPr>
              <a:t>Participatiewet </a:t>
            </a:r>
            <a:endParaRPr lang="nl-NL" dirty="0">
              <a:solidFill>
                <a:srgbClr val="003399"/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356992"/>
            <a:ext cx="3580356" cy="2671496"/>
          </a:xfrm>
          <a:prstGeom prst="rect">
            <a:avLst/>
          </a:prstGeom>
        </p:spPr>
      </p:pic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965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rgbClr val="003399"/>
                </a:solidFill>
              </a:rPr>
              <a:t>Positief in het nieuws!</a:t>
            </a:r>
            <a:endParaRPr lang="nl-NL" dirty="0">
              <a:solidFill>
                <a:srgbClr val="003399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rgbClr val="003399"/>
                </a:solidFill>
              </a:rPr>
              <a:t>Laten we een voortrekkers rol in de regio </a:t>
            </a:r>
            <a:r>
              <a:rPr lang="nl-NL" dirty="0" smtClean="0">
                <a:solidFill>
                  <a:srgbClr val="003399"/>
                </a:solidFill>
              </a:rPr>
              <a:t>pakken</a:t>
            </a:r>
            <a:endParaRPr lang="nl-NL" dirty="0">
              <a:solidFill>
                <a:srgbClr val="003399"/>
              </a:solidFill>
            </a:endParaRPr>
          </a:p>
          <a:p>
            <a:r>
              <a:rPr lang="nl-NL" dirty="0">
                <a:solidFill>
                  <a:srgbClr val="003399"/>
                </a:solidFill>
              </a:rPr>
              <a:t>Laten we bedienen wie hier om vraagt</a:t>
            </a:r>
          </a:p>
          <a:p>
            <a:r>
              <a:rPr lang="nl-NL" dirty="0">
                <a:solidFill>
                  <a:srgbClr val="003399"/>
                </a:solidFill>
              </a:rPr>
              <a:t>Investeer in de organisatie</a:t>
            </a:r>
          </a:p>
          <a:p>
            <a:r>
              <a:rPr lang="nl-NL" dirty="0">
                <a:solidFill>
                  <a:srgbClr val="003399"/>
                </a:solidFill>
              </a:rPr>
              <a:t>Investeer in de klant</a:t>
            </a:r>
          </a:p>
          <a:p>
            <a:r>
              <a:rPr lang="nl-NL" dirty="0">
                <a:solidFill>
                  <a:srgbClr val="003399"/>
                </a:solidFill>
              </a:rPr>
              <a:t>Investeer in de gemeente</a:t>
            </a:r>
          </a:p>
          <a:p>
            <a:r>
              <a:rPr lang="nl-NL" dirty="0">
                <a:solidFill>
                  <a:srgbClr val="003399"/>
                </a:solidFill>
              </a:rPr>
              <a:t>Investeer in de toekomst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4077072"/>
            <a:ext cx="2524125" cy="1809750"/>
          </a:xfrm>
          <a:prstGeom prst="rect">
            <a:avLst/>
          </a:prstGeom>
        </p:spPr>
      </p:pic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1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Afbeeldingsresultaat voor afbeelding sprong in het diepe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2" y="685800"/>
            <a:ext cx="8258175" cy="5486400"/>
          </a:xfrm>
          <a:prstGeom prst="rect">
            <a:avLst/>
          </a:prstGeom>
        </p:spPr>
      </p:pic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00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524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otx" id="{D5880C77-1841-42FC-A8FB-819A1076117F}" vid="{9787E125-4A8F-4A79-B027-4B75055D0F92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802</TotalTime>
  <Words>445</Words>
  <Application>Microsoft Office PowerPoint</Application>
  <PresentationFormat>Diavoorstelling (4:3)</PresentationFormat>
  <Paragraphs>93</Paragraphs>
  <Slides>17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19" baseType="lpstr">
      <vt:lpstr>Arial</vt:lpstr>
      <vt:lpstr>Standaardontwerp</vt:lpstr>
      <vt:lpstr>Ondernemingsraad IGSD Steenwijkerland &amp; Westerveld </vt:lpstr>
      <vt:lpstr> Hoe het (N)ooit begon</vt:lpstr>
      <vt:lpstr>Afgelopen 4 jaar </vt:lpstr>
      <vt:lpstr>Negatieve Beeldvorming </vt:lpstr>
      <vt:lpstr>Opdracht Gerrit van Hofwegen</vt:lpstr>
      <vt:lpstr>Vertrouwen Ondernemen Verbinden</vt:lpstr>
      <vt:lpstr>Organisaties in de startblokken</vt:lpstr>
      <vt:lpstr>Positief in het nieuws!</vt:lpstr>
      <vt:lpstr>PowerPoint-presentatie</vt:lpstr>
      <vt:lpstr>Investeren </vt:lpstr>
      <vt:lpstr>Niet investeren geen optie</vt:lpstr>
      <vt:lpstr>2016</vt:lpstr>
      <vt:lpstr>Onze bonus!</vt:lpstr>
      <vt:lpstr>Maak het verschil!</vt:lpstr>
      <vt:lpstr>Raad, maak het verschil! </vt:lpstr>
      <vt:lpstr>Gemeenteraad</vt:lpstr>
      <vt:lpstr>Maak het verschil!</vt:lpstr>
    </vt:vector>
  </TitlesOfParts>
  <Company>Gemeente Steenwijkerland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Ondernemers Raad  IGSD-SW</dc:title>
  <dc:creator>Karolien Jansen</dc:creator>
  <cp:lastModifiedBy>Arnold Stroop</cp:lastModifiedBy>
  <cp:revision>60</cp:revision>
  <cp:lastPrinted>2015-11-20T10:47:21Z</cp:lastPrinted>
  <dcterms:created xsi:type="dcterms:W3CDTF">2015-11-05T15:38:23Z</dcterms:created>
  <dcterms:modified xsi:type="dcterms:W3CDTF">2015-11-24T08:52:03Z</dcterms:modified>
</cp:coreProperties>
</file>